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1C7DDB"/>
    <a:srgbClr val="0948CB"/>
    <a:srgbClr val="0B49CB"/>
    <a:srgbClr val="F2F4F8"/>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97" autoAdjust="0"/>
    <p:restoredTop sz="96340" autoAdjust="0"/>
  </p:normalViewPr>
  <p:slideViewPr>
    <p:cSldViewPr snapToGrid="0" snapToObjects="1">
      <p:cViewPr varScale="1">
        <p:scale>
          <a:sx n="113" d="100"/>
          <a:sy n="113" d="100"/>
        </p:scale>
        <p:origin x="77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46479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Guilherme Fernandes de Mattos</a:t>
            </a:r>
          </a:p>
          <a:p>
            <a:r>
              <a:rPr lang="en-US" dirty="0">
                <a:solidFill>
                  <a:schemeClr val="bg2"/>
                </a:solidFill>
                <a:latin typeface="Abadi" panose="020B0604020104020204" pitchFamily="34" charset="0"/>
                <a:ea typeface="SF Pro" pitchFamily="2" charset="0"/>
                <a:cs typeface="SF Pro" pitchFamily="2" charset="0"/>
              </a:rPr>
              <a:t>24/08/2022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8" y="1560034"/>
            <a:ext cx="10687961" cy="4174970"/>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Due to the model which is going to be created, it was necessary to convert the values from Outcome column to a proper label called Class.</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aixaDeTexto 1">
            <a:extLst>
              <a:ext uri="{FF2B5EF4-FFF2-40B4-BE49-F238E27FC236}">
                <a16:creationId xmlns:a16="http://schemas.microsoft.com/office/drawing/2014/main" id="{7CE5E1E8-4D03-3360-B345-0BC16FC25E4D}"/>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https://github.com/gfmattos/cr_spacey/blob/main/notebooks/s1-data-wrangling.ipynb</a:t>
            </a:r>
          </a:p>
        </p:txBody>
      </p:sp>
      <p:sp>
        <p:nvSpPr>
          <p:cNvPr id="3" name="Fluxograma: Processo Alternativo 2">
            <a:extLst>
              <a:ext uri="{FF2B5EF4-FFF2-40B4-BE49-F238E27FC236}">
                <a16:creationId xmlns:a16="http://schemas.microsoft.com/office/drawing/2014/main" id="{A5567DCC-DD01-2116-92E0-6A2A7E2E6710}"/>
              </a:ext>
            </a:extLst>
          </p:cNvPr>
          <p:cNvSpPr/>
          <p:nvPr/>
        </p:nvSpPr>
        <p:spPr>
          <a:xfrm>
            <a:off x="1251613" y="4056590"/>
            <a:ext cx="2270520"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Analyze Missing Data Relevance</a:t>
            </a:r>
            <a:endParaRPr lang="pt-BR" dirty="0">
              <a:latin typeface="Abadi" panose="020B0604020104020204" pitchFamily="34" charset="0"/>
            </a:endParaRPr>
          </a:p>
        </p:txBody>
      </p:sp>
      <p:sp>
        <p:nvSpPr>
          <p:cNvPr id="7" name="Fluxograma: Processo Alternativo 6">
            <a:extLst>
              <a:ext uri="{FF2B5EF4-FFF2-40B4-BE49-F238E27FC236}">
                <a16:creationId xmlns:a16="http://schemas.microsoft.com/office/drawing/2014/main" id="{CD96200D-6CE5-93C2-1434-D6671D2D9942}"/>
              </a:ext>
            </a:extLst>
          </p:cNvPr>
          <p:cNvSpPr/>
          <p:nvPr/>
        </p:nvSpPr>
        <p:spPr>
          <a:xfrm>
            <a:off x="4636066" y="4056590"/>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Create the Label Class</a:t>
            </a:r>
            <a:endParaRPr lang="pt-BR" dirty="0">
              <a:latin typeface="Abadi" panose="020B0604020104020204" pitchFamily="34" charset="0"/>
            </a:endParaRPr>
          </a:p>
        </p:txBody>
      </p:sp>
      <p:sp>
        <p:nvSpPr>
          <p:cNvPr id="9" name="Fluxograma: Processo Alternativo 8">
            <a:extLst>
              <a:ext uri="{FF2B5EF4-FFF2-40B4-BE49-F238E27FC236}">
                <a16:creationId xmlns:a16="http://schemas.microsoft.com/office/drawing/2014/main" id="{EB356D49-F2D9-1B75-3A0B-0A15DCE6507F}"/>
              </a:ext>
            </a:extLst>
          </p:cNvPr>
          <p:cNvSpPr/>
          <p:nvPr/>
        </p:nvSpPr>
        <p:spPr>
          <a:xfrm>
            <a:off x="8190781" y="4056590"/>
            <a:ext cx="2270520"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Export the Resultant Dataset to CSV</a:t>
            </a:r>
            <a:endParaRPr lang="pt-BR" dirty="0">
              <a:latin typeface="Abadi" panose="020B0604020104020204" pitchFamily="34" charset="0"/>
            </a:endParaRPr>
          </a:p>
        </p:txBody>
      </p:sp>
      <p:cxnSp>
        <p:nvCxnSpPr>
          <p:cNvPr id="10" name="Conector de Seta Reta 9">
            <a:extLst>
              <a:ext uri="{FF2B5EF4-FFF2-40B4-BE49-F238E27FC236}">
                <a16:creationId xmlns:a16="http://schemas.microsoft.com/office/drawing/2014/main" id="{0899A533-9E83-716C-2551-37803EF3BCEA}"/>
              </a:ext>
            </a:extLst>
          </p:cNvPr>
          <p:cNvCxnSpPr>
            <a:cxnSpLocks/>
            <a:stCxn id="3" idx="3"/>
            <a:endCxn id="7" idx="1"/>
          </p:cNvCxnSpPr>
          <p:nvPr/>
        </p:nvCxnSpPr>
        <p:spPr>
          <a:xfrm>
            <a:off x="3522133" y="4416424"/>
            <a:ext cx="1113933"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2CF99674-A796-0D0C-372A-F1FC37A2CB5E}"/>
              </a:ext>
            </a:extLst>
          </p:cNvPr>
          <p:cNvCxnSpPr>
            <a:cxnSpLocks/>
            <a:stCxn id="7" idx="3"/>
            <a:endCxn id="9" idx="1"/>
          </p:cNvCxnSpPr>
          <p:nvPr/>
        </p:nvCxnSpPr>
        <p:spPr>
          <a:xfrm>
            <a:off x="7076847" y="4416424"/>
            <a:ext cx="1113934"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4">
            <a:extLst>
              <a:ext uri="{FF2B5EF4-FFF2-40B4-BE49-F238E27FC236}">
                <a16:creationId xmlns:a16="http://schemas.microsoft.com/office/drawing/2014/main" id="{AE971D5C-2F58-2101-87F1-13AF66F23566}"/>
              </a:ext>
            </a:extLst>
          </p:cNvPr>
          <p:cNvSpPr txBox="1">
            <a:spLocks/>
          </p:cNvSpPr>
          <p:nvPr/>
        </p:nvSpPr>
        <p:spPr>
          <a:xfrm>
            <a:off x="820738" y="2514600"/>
            <a:ext cx="10550523" cy="348456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200">
              <a:solidFill>
                <a:srgbClr val="1C7DDB"/>
              </a:solidFill>
              <a:latin typeface="Abadi"/>
            </a:endParaRPr>
          </a:p>
          <a:p>
            <a:pPr marL="0" indent="0" algn="ctr">
              <a:buFont typeface="Arial" panose="020B0604020202020204" pitchFamily="34" charset="0"/>
              <a:buNone/>
            </a:pPr>
            <a:endParaRPr lang="en-US" sz="2200">
              <a:solidFill>
                <a:srgbClr val="1C7DDB"/>
              </a:solidFill>
              <a:latin typeface="Abadi"/>
            </a:endParaRPr>
          </a:p>
          <a:p>
            <a:pPr marL="0" indent="0" algn="ctr">
              <a:buFont typeface="Arial" panose="020B0604020202020204" pitchFamily="34" charset="0"/>
              <a:buNone/>
            </a:pPr>
            <a:endParaRPr lang="en-US" sz="2200">
              <a:solidFill>
                <a:srgbClr val="1C7DDB"/>
              </a:solidFill>
              <a:latin typeface="Abadi"/>
            </a:endParaRPr>
          </a:p>
          <a:p>
            <a:pPr marL="0" indent="0" algn="ctr">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aixaDeTexto 1">
            <a:extLst>
              <a:ext uri="{FF2B5EF4-FFF2-40B4-BE49-F238E27FC236}">
                <a16:creationId xmlns:a16="http://schemas.microsoft.com/office/drawing/2014/main" id="{26F6430A-EF16-9F90-BA66-C2B2B68573C9}"/>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https://github.com/gfmattos/cr_spacey/blob/main/notebooks/s2-eda-dataviz.ipynb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aixaDeTexto 1">
            <a:extLst>
              <a:ext uri="{FF2B5EF4-FFF2-40B4-BE49-F238E27FC236}">
                <a16:creationId xmlns:a16="http://schemas.microsoft.com/office/drawing/2014/main" id="{0269F9A5-9957-C0C2-1FAC-92523B462BA3}"/>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https://github.com/gfmattos/cr_spacey/blob/main/notebooks/s2-eda-sqllite.ipynb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aixaDeTexto 1">
            <a:extLst>
              <a:ext uri="{FF2B5EF4-FFF2-40B4-BE49-F238E27FC236}">
                <a16:creationId xmlns:a16="http://schemas.microsoft.com/office/drawing/2014/main" id="{8CC49480-093E-4A06-D051-6C1BAF77B9CA}"/>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https://github.com/gfmattos/cr_spacey/blob/main/notebooks/s3-folium-analysis.ipynb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CaixaDeTexto 1">
            <a:extLst>
              <a:ext uri="{FF2B5EF4-FFF2-40B4-BE49-F238E27FC236}">
                <a16:creationId xmlns:a16="http://schemas.microsoft.com/office/drawing/2014/main" id="{E0604D60-83D8-2417-6FE3-51A4DCB92F59}"/>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https://github.com/gfmattos/cr_spacey/blob/main/notebooks/s3-folium-analysis.ipynb</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aixaDeTexto 1">
            <a:extLst>
              <a:ext uri="{FF2B5EF4-FFF2-40B4-BE49-F238E27FC236}">
                <a16:creationId xmlns:a16="http://schemas.microsoft.com/office/drawing/2014/main" id="{7E68438E-FA2F-08B4-882C-7FD1E9AB7AE7}"/>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https://github.com/gfmattos/cr_spacey/blob/main/notebooks/s4-prediction.ipynb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04C902BA-2FE1-DBE5-2A74-9501D46BFF63}"/>
              </a:ext>
            </a:extLst>
          </p:cNvPr>
          <p:cNvPicPr>
            <a:picLocks noChangeAspect="1"/>
          </p:cNvPicPr>
          <p:nvPr/>
        </p:nvPicPr>
        <p:blipFill>
          <a:blip r:embed="rId3"/>
          <a:stretch>
            <a:fillRect/>
          </a:stretch>
        </p:blipFill>
        <p:spPr>
          <a:xfrm>
            <a:off x="397933" y="2200628"/>
            <a:ext cx="11396133" cy="229637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71DA112E-060F-9192-0F4B-3B67CF9855B1}"/>
              </a:ext>
            </a:extLst>
          </p:cNvPr>
          <p:cNvPicPr>
            <a:picLocks noChangeAspect="1"/>
          </p:cNvPicPr>
          <p:nvPr/>
        </p:nvPicPr>
        <p:blipFill>
          <a:blip r:embed="rId3"/>
          <a:stretch>
            <a:fillRect/>
          </a:stretch>
        </p:blipFill>
        <p:spPr>
          <a:xfrm>
            <a:off x="367014" y="2200628"/>
            <a:ext cx="11457972" cy="2308834"/>
          </a:xfrm>
          <a:prstGeom prst="rect">
            <a:avLst/>
          </a:prstGeom>
        </p:spPr>
      </p:pic>
      <p:sp>
        <p:nvSpPr>
          <p:cNvPr id="8" name="CaixaDeTexto 7">
            <a:extLst>
              <a:ext uri="{FF2B5EF4-FFF2-40B4-BE49-F238E27FC236}">
                <a16:creationId xmlns:a16="http://schemas.microsoft.com/office/drawing/2014/main" id="{344A44BF-70F6-7C73-A15C-F8B415D7E7A4}"/>
              </a:ext>
            </a:extLst>
          </p:cNvPr>
          <p:cNvSpPr txBox="1"/>
          <p:nvPr/>
        </p:nvSpPr>
        <p:spPr>
          <a:xfrm>
            <a:off x="1964267" y="4818320"/>
            <a:ext cx="6096000" cy="923330"/>
          </a:xfrm>
          <a:prstGeom prst="rect">
            <a:avLst/>
          </a:prstGeom>
          <a:noFill/>
        </p:spPr>
        <p:txBody>
          <a:bodyPr wrap="square">
            <a:spAutoFit/>
          </a:bodyPr>
          <a:lstStyle/>
          <a:p>
            <a:r>
              <a:rPr lang="en-US" b="0" dirty="0">
                <a:solidFill>
                  <a:srgbClr val="ABB2BF"/>
                </a:solidFill>
                <a:effectLst/>
                <a:latin typeface="Consolas" panose="020B0609020204030204" pitchFamily="49" charset="0"/>
              </a:rPr>
              <a:t>VAFB-SLC  </a:t>
            </a:r>
            <a:r>
              <a:rPr lang="en-US" b="0" dirty="0" err="1">
                <a:solidFill>
                  <a:srgbClr val="ABB2BF"/>
                </a:solidFill>
                <a:effectLst/>
                <a:latin typeface="Consolas" panose="020B0609020204030204" pitchFamily="49" charset="0"/>
              </a:rPr>
              <a:t>launchsite</a:t>
            </a:r>
            <a:r>
              <a:rPr lang="en-US" b="0" dirty="0">
                <a:solidFill>
                  <a:srgbClr val="ABB2BF"/>
                </a:solidFill>
                <a:effectLst/>
                <a:latin typeface="Consolas" panose="020B0609020204030204" pitchFamily="49" charset="0"/>
              </a:rPr>
              <a:t> there are no  rockets  launched for  </a:t>
            </a:r>
            <a:r>
              <a:rPr lang="en-US" b="0" dirty="0" err="1">
                <a:solidFill>
                  <a:srgbClr val="ABB2BF"/>
                </a:solidFill>
                <a:effectLst/>
                <a:latin typeface="Consolas" panose="020B0609020204030204" pitchFamily="49" charset="0"/>
              </a:rPr>
              <a:t>heavypayload</a:t>
            </a:r>
            <a:r>
              <a:rPr lang="en-US" b="0" dirty="0">
                <a:solidFill>
                  <a:srgbClr val="ABB2BF"/>
                </a:solidFill>
                <a:effectLst/>
                <a:latin typeface="Consolas" panose="020B0609020204030204" pitchFamily="49" charset="0"/>
              </a:rPr>
              <a:t> mass(greater than 10000).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FEE0F9C7-F013-41AD-1F97-F0E072FB6769}"/>
              </a:ext>
            </a:extLst>
          </p:cNvPr>
          <p:cNvPicPr>
            <a:picLocks noChangeAspect="1"/>
          </p:cNvPicPr>
          <p:nvPr/>
        </p:nvPicPr>
        <p:blipFill>
          <a:blip r:embed="rId3"/>
          <a:stretch>
            <a:fillRect/>
          </a:stretch>
        </p:blipFill>
        <p:spPr>
          <a:xfrm>
            <a:off x="3576372" y="1700344"/>
            <a:ext cx="5039255" cy="345731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61D2F0EA-8AF0-F7A5-C127-61D61BCC88E2}"/>
              </a:ext>
            </a:extLst>
          </p:cNvPr>
          <p:cNvPicPr>
            <a:picLocks noChangeAspect="1"/>
          </p:cNvPicPr>
          <p:nvPr/>
        </p:nvPicPr>
        <p:blipFill>
          <a:blip r:embed="rId3"/>
          <a:stretch>
            <a:fillRect/>
          </a:stretch>
        </p:blipFill>
        <p:spPr>
          <a:xfrm>
            <a:off x="453194" y="2201288"/>
            <a:ext cx="11285611" cy="2272881"/>
          </a:xfrm>
          <a:prstGeom prst="rect">
            <a:avLst/>
          </a:prstGeom>
        </p:spPr>
      </p:pic>
      <p:sp>
        <p:nvSpPr>
          <p:cNvPr id="8" name="CaixaDeTexto 7">
            <a:extLst>
              <a:ext uri="{FF2B5EF4-FFF2-40B4-BE49-F238E27FC236}">
                <a16:creationId xmlns:a16="http://schemas.microsoft.com/office/drawing/2014/main" id="{6F8BA4CE-A063-407E-CF10-DCD616A31B0F}"/>
              </a:ext>
            </a:extLst>
          </p:cNvPr>
          <p:cNvSpPr txBox="1"/>
          <p:nvPr/>
        </p:nvSpPr>
        <p:spPr>
          <a:xfrm>
            <a:off x="2887133" y="5128736"/>
            <a:ext cx="6096000" cy="1477328"/>
          </a:xfrm>
          <a:prstGeom prst="rect">
            <a:avLst/>
          </a:prstGeom>
          <a:noFill/>
        </p:spPr>
        <p:txBody>
          <a:bodyPr wrap="square">
            <a:spAutoFit/>
          </a:bodyPr>
          <a:lstStyle/>
          <a:p>
            <a:r>
              <a:rPr lang="en-US" b="0" dirty="0">
                <a:solidFill>
                  <a:srgbClr val="ABB2BF"/>
                </a:solidFill>
                <a:effectLst/>
                <a:latin typeface="Consolas" panose="020B0609020204030204" pitchFamily="49" charset="0"/>
              </a:rPr>
              <a:t>You should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E6B605EC-D441-591C-A47E-00CDE806A60B}"/>
              </a:ext>
            </a:extLst>
          </p:cNvPr>
          <p:cNvPicPr>
            <a:picLocks noChangeAspect="1"/>
          </p:cNvPicPr>
          <p:nvPr/>
        </p:nvPicPr>
        <p:blipFill>
          <a:blip r:embed="rId3"/>
          <a:stretch>
            <a:fillRect/>
          </a:stretch>
        </p:blipFill>
        <p:spPr>
          <a:xfrm>
            <a:off x="367014" y="2201288"/>
            <a:ext cx="11457972" cy="2307593"/>
          </a:xfrm>
          <a:prstGeom prst="rect">
            <a:avLst/>
          </a:prstGeom>
        </p:spPr>
      </p:pic>
      <p:sp>
        <p:nvSpPr>
          <p:cNvPr id="8" name="CaixaDeTexto 7">
            <a:extLst>
              <a:ext uri="{FF2B5EF4-FFF2-40B4-BE49-F238E27FC236}">
                <a16:creationId xmlns:a16="http://schemas.microsoft.com/office/drawing/2014/main" id="{FA235B7A-2E65-63FA-E6DE-C8FA60D47600}"/>
              </a:ext>
            </a:extLst>
          </p:cNvPr>
          <p:cNvSpPr txBox="1"/>
          <p:nvPr/>
        </p:nvSpPr>
        <p:spPr>
          <a:xfrm>
            <a:off x="2531534" y="4662438"/>
            <a:ext cx="6096000" cy="2308324"/>
          </a:xfrm>
          <a:prstGeom prst="rect">
            <a:avLst/>
          </a:prstGeom>
          <a:noFill/>
        </p:spPr>
        <p:txBody>
          <a:bodyPr wrap="square">
            <a:spAutoFit/>
          </a:bodyPr>
          <a:lstStyle/>
          <a:p>
            <a:r>
              <a:rPr lang="en-US" b="0" dirty="0">
                <a:solidFill>
                  <a:srgbClr val="ABB2BF"/>
                </a:solidFill>
                <a:effectLst/>
                <a:latin typeface="Consolas" panose="020B0609020204030204" pitchFamily="49" charset="0"/>
              </a:rPr>
              <a:t>With heavy payloads the successful landing or positive landing rate are more for </a:t>
            </a:r>
            <a:r>
              <a:rPr lang="en-US" b="0" dirty="0" err="1">
                <a:solidFill>
                  <a:srgbClr val="ABB2BF"/>
                </a:solidFill>
                <a:effectLst/>
                <a:latin typeface="Consolas" panose="020B0609020204030204" pitchFamily="49" charset="0"/>
              </a:rPr>
              <a:t>Polar,LEO</a:t>
            </a:r>
            <a:r>
              <a:rPr lang="en-US" b="0" dirty="0">
                <a:solidFill>
                  <a:srgbClr val="ABB2BF"/>
                </a:solidFill>
                <a:effectLst/>
                <a:latin typeface="Consolas" panose="020B0609020204030204" pitchFamily="49" charset="0"/>
              </a:rPr>
              <a:t> and ISS.</a:t>
            </a:r>
          </a:p>
          <a:p>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aixaDeTexto 5">
            <a:extLst>
              <a:ext uri="{FF2B5EF4-FFF2-40B4-BE49-F238E27FC236}">
                <a16:creationId xmlns:a16="http://schemas.microsoft.com/office/drawing/2014/main" id="{1F2B7B60-2922-4442-FA5A-D73F10620F5A}"/>
              </a:ext>
            </a:extLst>
          </p:cNvPr>
          <p:cNvSpPr txBox="1"/>
          <p:nvPr/>
        </p:nvSpPr>
        <p:spPr>
          <a:xfrm>
            <a:off x="2396066" y="5235014"/>
            <a:ext cx="6096000" cy="646331"/>
          </a:xfrm>
          <a:prstGeom prst="rect">
            <a:avLst/>
          </a:prstGeom>
          <a:noFill/>
        </p:spPr>
        <p:txBody>
          <a:bodyPr wrap="square">
            <a:spAutoFit/>
          </a:bodyPr>
          <a:lstStyle/>
          <a:p>
            <a:r>
              <a:rPr lang="en-US" b="0" dirty="0">
                <a:solidFill>
                  <a:srgbClr val="ABB2BF"/>
                </a:solidFill>
                <a:effectLst/>
                <a:latin typeface="Consolas" panose="020B0609020204030204" pitchFamily="49" charset="0"/>
              </a:rPr>
              <a:t>you can observe that the </a:t>
            </a:r>
            <a:r>
              <a:rPr lang="en-US" b="0" dirty="0" err="1">
                <a:solidFill>
                  <a:srgbClr val="ABB2BF"/>
                </a:solidFill>
                <a:effectLst/>
                <a:latin typeface="Consolas" panose="020B0609020204030204" pitchFamily="49" charset="0"/>
              </a:rPr>
              <a:t>sucess</a:t>
            </a:r>
            <a:r>
              <a:rPr lang="en-US" b="0" dirty="0">
                <a:solidFill>
                  <a:srgbClr val="ABB2BF"/>
                </a:solidFill>
                <a:effectLst/>
                <a:latin typeface="Consolas" panose="020B0609020204030204" pitchFamily="49" charset="0"/>
              </a:rPr>
              <a:t> rate since 2013 kept increasing till 2020</a:t>
            </a:r>
          </a:p>
        </p:txBody>
      </p:sp>
      <p:pic>
        <p:nvPicPr>
          <p:cNvPr id="8" name="Imagem 7">
            <a:extLst>
              <a:ext uri="{FF2B5EF4-FFF2-40B4-BE49-F238E27FC236}">
                <a16:creationId xmlns:a16="http://schemas.microsoft.com/office/drawing/2014/main" id="{35E77BD2-35B6-8835-AEEE-62FC9357C59C}"/>
              </a:ext>
            </a:extLst>
          </p:cNvPr>
          <p:cNvPicPr>
            <a:picLocks noChangeAspect="1"/>
          </p:cNvPicPr>
          <p:nvPr/>
        </p:nvPicPr>
        <p:blipFill>
          <a:blip r:embed="rId3"/>
          <a:stretch>
            <a:fillRect/>
          </a:stretch>
        </p:blipFill>
        <p:spPr>
          <a:xfrm>
            <a:off x="3440047" y="1606814"/>
            <a:ext cx="5311906" cy="364437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2930FB76-BB7B-5C71-B3E3-34D18EFB9F7F}"/>
              </a:ext>
            </a:extLst>
          </p:cNvPr>
          <p:cNvPicPr>
            <a:picLocks noChangeAspect="1"/>
          </p:cNvPicPr>
          <p:nvPr/>
        </p:nvPicPr>
        <p:blipFill>
          <a:blip r:embed="rId3"/>
          <a:stretch>
            <a:fillRect/>
          </a:stretch>
        </p:blipFill>
        <p:spPr>
          <a:xfrm>
            <a:off x="3995444" y="1739189"/>
            <a:ext cx="4201111" cy="260068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F495896D-50FB-E5FC-B6BF-F670390CE641}"/>
              </a:ext>
            </a:extLst>
          </p:cNvPr>
          <p:cNvPicPr>
            <a:picLocks noChangeAspect="1"/>
          </p:cNvPicPr>
          <p:nvPr/>
        </p:nvPicPr>
        <p:blipFill>
          <a:blip r:embed="rId3"/>
          <a:stretch>
            <a:fillRect/>
          </a:stretch>
        </p:blipFill>
        <p:spPr>
          <a:xfrm>
            <a:off x="367014" y="1623580"/>
            <a:ext cx="11457972" cy="33934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20E47EC3-DFC1-4EE6-4D5E-7C9C82B751B1}"/>
              </a:ext>
            </a:extLst>
          </p:cNvPr>
          <p:cNvPicPr>
            <a:picLocks noChangeAspect="1"/>
          </p:cNvPicPr>
          <p:nvPr/>
        </p:nvPicPr>
        <p:blipFill>
          <a:blip r:embed="rId3"/>
          <a:stretch>
            <a:fillRect/>
          </a:stretch>
        </p:blipFill>
        <p:spPr>
          <a:xfrm>
            <a:off x="1828204" y="1912279"/>
            <a:ext cx="8535591" cy="184810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66566B6E-B92F-1A71-E4CA-5FA934399E85}"/>
              </a:ext>
            </a:extLst>
          </p:cNvPr>
          <p:cNvPicPr>
            <a:picLocks noChangeAspect="1"/>
          </p:cNvPicPr>
          <p:nvPr/>
        </p:nvPicPr>
        <p:blipFill>
          <a:blip r:embed="rId3"/>
          <a:stretch>
            <a:fillRect/>
          </a:stretch>
        </p:blipFill>
        <p:spPr>
          <a:xfrm>
            <a:off x="1671020" y="1961496"/>
            <a:ext cx="8849960" cy="18004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70A2FEFB-E9CD-A003-F563-CC3CBAC4C66A}"/>
              </a:ext>
            </a:extLst>
          </p:cNvPr>
          <p:cNvPicPr>
            <a:picLocks noChangeAspect="1"/>
          </p:cNvPicPr>
          <p:nvPr/>
        </p:nvPicPr>
        <p:blipFill>
          <a:blip r:embed="rId3"/>
          <a:stretch>
            <a:fillRect/>
          </a:stretch>
        </p:blipFill>
        <p:spPr>
          <a:xfrm>
            <a:off x="2685574" y="2051973"/>
            <a:ext cx="6820852" cy="192431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98E592D4-CA3F-7DEA-FCC3-058BD96E9D9A}"/>
              </a:ext>
            </a:extLst>
          </p:cNvPr>
          <p:cNvPicPr>
            <a:picLocks noChangeAspect="1"/>
          </p:cNvPicPr>
          <p:nvPr/>
        </p:nvPicPr>
        <p:blipFill>
          <a:blip r:embed="rId3"/>
          <a:stretch>
            <a:fillRect/>
          </a:stretch>
        </p:blipFill>
        <p:spPr>
          <a:xfrm>
            <a:off x="780308" y="1928099"/>
            <a:ext cx="10631384" cy="262926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E1B20E7D-C584-B35B-3AAE-0615403E55D1}"/>
              </a:ext>
            </a:extLst>
          </p:cNvPr>
          <p:cNvSpPr txBox="1">
            <a:spLocks/>
          </p:cNvSpPr>
          <p:nvPr/>
        </p:nvSpPr>
        <p:spPr>
          <a:xfrm>
            <a:off x="828067" y="1795845"/>
            <a:ext cx="10530113" cy="4229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72AC42BE-0B72-4A49-AA4E-069D2F577B5E}"/>
              </a:ext>
            </a:extLst>
          </p:cNvPr>
          <p:cNvPicPr>
            <a:picLocks noChangeAspect="1"/>
          </p:cNvPicPr>
          <p:nvPr/>
        </p:nvPicPr>
        <p:blipFill>
          <a:blip r:embed="rId3"/>
          <a:stretch>
            <a:fillRect/>
          </a:stretch>
        </p:blipFill>
        <p:spPr>
          <a:xfrm>
            <a:off x="2112834" y="1866178"/>
            <a:ext cx="7973538" cy="275310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CFD80962-670B-41A3-157F-887E46572D0B}"/>
              </a:ext>
            </a:extLst>
          </p:cNvPr>
          <p:cNvPicPr>
            <a:picLocks noChangeAspect="1"/>
          </p:cNvPicPr>
          <p:nvPr/>
        </p:nvPicPr>
        <p:blipFill>
          <a:blip r:embed="rId3"/>
          <a:stretch>
            <a:fillRect/>
          </a:stretch>
        </p:blipFill>
        <p:spPr>
          <a:xfrm>
            <a:off x="1202725" y="1654520"/>
            <a:ext cx="9650172" cy="47726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Imagem 6">
            <a:extLst>
              <a:ext uri="{FF2B5EF4-FFF2-40B4-BE49-F238E27FC236}">
                <a16:creationId xmlns:a16="http://schemas.microsoft.com/office/drawing/2014/main" id="{FAC29B40-0E8F-2C2E-207B-1782FA839912}"/>
              </a:ext>
            </a:extLst>
          </p:cNvPr>
          <p:cNvPicPr>
            <a:picLocks noChangeAspect="1"/>
          </p:cNvPicPr>
          <p:nvPr/>
        </p:nvPicPr>
        <p:blipFill>
          <a:blip r:embed="rId3"/>
          <a:stretch>
            <a:fillRect/>
          </a:stretch>
        </p:blipFill>
        <p:spPr>
          <a:xfrm>
            <a:off x="367014" y="2026703"/>
            <a:ext cx="11457972" cy="189078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9FE9CF64-6FFD-84C2-9ECB-0DEB0C156B60}"/>
              </a:ext>
            </a:extLst>
          </p:cNvPr>
          <p:cNvPicPr>
            <a:picLocks noChangeAspect="1"/>
          </p:cNvPicPr>
          <p:nvPr/>
        </p:nvPicPr>
        <p:blipFill>
          <a:blip r:embed="rId3"/>
          <a:stretch>
            <a:fillRect/>
          </a:stretch>
        </p:blipFill>
        <p:spPr>
          <a:xfrm>
            <a:off x="2299757" y="1594625"/>
            <a:ext cx="7592485" cy="405821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m 5">
            <a:extLst>
              <a:ext uri="{FF2B5EF4-FFF2-40B4-BE49-F238E27FC236}">
                <a16:creationId xmlns:a16="http://schemas.microsoft.com/office/drawing/2014/main" id="{62CFC242-700B-FEB2-353B-AC81C689505C}"/>
              </a:ext>
            </a:extLst>
          </p:cNvPr>
          <p:cNvPicPr>
            <a:picLocks noChangeAspect="1"/>
          </p:cNvPicPr>
          <p:nvPr/>
        </p:nvPicPr>
        <p:blipFill>
          <a:blip r:embed="rId3"/>
          <a:stretch>
            <a:fillRect/>
          </a:stretch>
        </p:blipFill>
        <p:spPr>
          <a:xfrm>
            <a:off x="1063029" y="1368273"/>
            <a:ext cx="4719806" cy="3788430"/>
          </a:xfrm>
          <a:prstGeom prst="rect">
            <a:avLst/>
          </a:prstGeom>
        </p:spPr>
      </p:pic>
      <p:pic>
        <p:nvPicPr>
          <p:cNvPr id="8" name="Imagem 7">
            <a:extLst>
              <a:ext uri="{FF2B5EF4-FFF2-40B4-BE49-F238E27FC236}">
                <a16:creationId xmlns:a16="http://schemas.microsoft.com/office/drawing/2014/main" id="{39B28C02-80FE-D96A-8937-BE8F33A22068}"/>
              </a:ext>
            </a:extLst>
          </p:cNvPr>
          <p:cNvPicPr>
            <a:picLocks noChangeAspect="1"/>
          </p:cNvPicPr>
          <p:nvPr/>
        </p:nvPicPr>
        <p:blipFill>
          <a:blip r:embed="rId4"/>
          <a:stretch>
            <a:fillRect/>
          </a:stretch>
        </p:blipFill>
        <p:spPr>
          <a:xfrm>
            <a:off x="6300573" y="1364338"/>
            <a:ext cx="4828398" cy="3792365"/>
          </a:xfrm>
          <a:prstGeom prst="rect">
            <a:avLst/>
          </a:prstGeom>
        </p:spPr>
      </p:pic>
      <p:sp>
        <p:nvSpPr>
          <p:cNvPr id="9" name="Content Placeholder 4">
            <a:extLst>
              <a:ext uri="{FF2B5EF4-FFF2-40B4-BE49-F238E27FC236}">
                <a16:creationId xmlns:a16="http://schemas.microsoft.com/office/drawing/2014/main" id="{40A093EF-2493-AF3F-2743-DD90132EAA45}"/>
              </a:ext>
            </a:extLst>
          </p:cNvPr>
          <p:cNvSpPr txBox="1">
            <a:spLocks/>
          </p:cNvSpPr>
          <p:nvPr/>
        </p:nvSpPr>
        <p:spPr>
          <a:xfrm>
            <a:off x="2741137" y="5215202"/>
            <a:ext cx="1363590" cy="4151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California</a:t>
            </a:r>
            <a:endParaRPr lang="en-US"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
        <p:nvSpPr>
          <p:cNvPr id="10" name="Content Placeholder 4">
            <a:extLst>
              <a:ext uri="{FF2B5EF4-FFF2-40B4-BE49-F238E27FC236}">
                <a16:creationId xmlns:a16="http://schemas.microsoft.com/office/drawing/2014/main" id="{4633228C-E160-440B-774D-AE3943B19AEE}"/>
              </a:ext>
            </a:extLst>
          </p:cNvPr>
          <p:cNvSpPr txBox="1">
            <a:spLocks/>
          </p:cNvSpPr>
          <p:nvPr/>
        </p:nvSpPr>
        <p:spPr>
          <a:xfrm>
            <a:off x="8032977" y="5215201"/>
            <a:ext cx="1363590" cy="4151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Florida</a:t>
            </a:r>
            <a:endParaRPr lang="en-US"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Records</a:t>
            </a:r>
          </a:p>
        </p:txBody>
      </p:sp>
      <p:pic>
        <p:nvPicPr>
          <p:cNvPr id="9" name="Imagem 8">
            <a:extLst>
              <a:ext uri="{FF2B5EF4-FFF2-40B4-BE49-F238E27FC236}">
                <a16:creationId xmlns:a16="http://schemas.microsoft.com/office/drawing/2014/main" id="{01D4215D-B7CD-CF54-62DF-52E9EBC8EB1D}"/>
              </a:ext>
            </a:extLst>
          </p:cNvPr>
          <p:cNvPicPr>
            <a:picLocks noChangeAspect="1"/>
          </p:cNvPicPr>
          <p:nvPr/>
        </p:nvPicPr>
        <p:blipFill>
          <a:blip r:embed="rId3"/>
          <a:stretch>
            <a:fillRect/>
          </a:stretch>
        </p:blipFill>
        <p:spPr>
          <a:xfrm>
            <a:off x="1063028" y="1368272"/>
            <a:ext cx="4719805" cy="3848993"/>
          </a:xfrm>
          <a:prstGeom prst="rect">
            <a:avLst/>
          </a:prstGeom>
        </p:spPr>
      </p:pic>
      <p:pic>
        <p:nvPicPr>
          <p:cNvPr id="10" name="Imagem 9">
            <a:extLst>
              <a:ext uri="{FF2B5EF4-FFF2-40B4-BE49-F238E27FC236}">
                <a16:creationId xmlns:a16="http://schemas.microsoft.com/office/drawing/2014/main" id="{5AC30ABA-7677-121B-1A36-45A92DC8B304}"/>
              </a:ext>
            </a:extLst>
          </p:cNvPr>
          <p:cNvPicPr>
            <a:picLocks noChangeAspect="1"/>
          </p:cNvPicPr>
          <p:nvPr/>
        </p:nvPicPr>
        <p:blipFill>
          <a:blip r:embed="rId4"/>
          <a:stretch>
            <a:fillRect/>
          </a:stretch>
        </p:blipFill>
        <p:spPr>
          <a:xfrm>
            <a:off x="6409167" y="1368273"/>
            <a:ext cx="4719805" cy="3848992"/>
          </a:xfrm>
          <a:prstGeom prst="rect">
            <a:avLst/>
          </a:prstGeom>
        </p:spPr>
      </p:pic>
      <p:sp>
        <p:nvSpPr>
          <p:cNvPr id="11" name="Content Placeholder 4">
            <a:extLst>
              <a:ext uri="{FF2B5EF4-FFF2-40B4-BE49-F238E27FC236}">
                <a16:creationId xmlns:a16="http://schemas.microsoft.com/office/drawing/2014/main" id="{EF7E99A1-7F84-3045-C727-47E0463D16A0}"/>
              </a:ext>
            </a:extLst>
          </p:cNvPr>
          <p:cNvSpPr txBox="1">
            <a:spLocks/>
          </p:cNvSpPr>
          <p:nvPr/>
        </p:nvSpPr>
        <p:spPr>
          <a:xfrm>
            <a:off x="2741137" y="5274471"/>
            <a:ext cx="1363590" cy="4151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California</a:t>
            </a:r>
            <a:endParaRPr lang="en-US"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
        <p:nvSpPr>
          <p:cNvPr id="12" name="Content Placeholder 4">
            <a:extLst>
              <a:ext uri="{FF2B5EF4-FFF2-40B4-BE49-F238E27FC236}">
                <a16:creationId xmlns:a16="http://schemas.microsoft.com/office/drawing/2014/main" id="{5B40691C-E678-12C4-925D-9FE8C8840C3D}"/>
              </a:ext>
            </a:extLst>
          </p:cNvPr>
          <p:cNvSpPr txBox="1">
            <a:spLocks/>
          </p:cNvSpPr>
          <p:nvPr/>
        </p:nvSpPr>
        <p:spPr>
          <a:xfrm>
            <a:off x="8032977" y="5274470"/>
            <a:ext cx="1363590" cy="4151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Florida</a:t>
            </a:r>
            <a:endParaRPr lang="en-US"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7" name="Imagem 6">
            <a:extLst>
              <a:ext uri="{FF2B5EF4-FFF2-40B4-BE49-F238E27FC236}">
                <a16:creationId xmlns:a16="http://schemas.microsoft.com/office/drawing/2014/main" id="{6D5A728B-A900-39A6-0211-00C48456DCD8}"/>
              </a:ext>
            </a:extLst>
          </p:cNvPr>
          <p:cNvPicPr>
            <a:picLocks noChangeAspect="1"/>
          </p:cNvPicPr>
          <p:nvPr/>
        </p:nvPicPr>
        <p:blipFill>
          <a:blip r:embed="rId3"/>
          <a:stretch>
            <a:fillRect/>
          </a:stretch>
        </p:blipFill>
        <p:spPr>
          <a:xfrm>
            <a:off x="4893277" y="1450330"/>
            <a:ext cx="6632428" cy="3413454"/>
          </a:xfrm>
          <a:prstGeom prst="rect">
            <a:avLst/>
          </a:prstGeom>
        </p:spPr>
      </p:pic>
      <p:pic>
        <p:nvPicPr>
          <p:cNvPr id="9" name="Imagem 8">
            <a:extLst>
              <a:ext uri="{FF2B5EF4-FFF2-40B4-BE49-F238E27FC236}">
                <a16:creationId xmlns:a16="http://schemas.microsoft.com/office/drawing/2014/main" id="{20147DD0-E4D5-BDB4-D206-B1C3EF79861F}"/>
              </a:ext>
            </a:extLst>
          </p:cNvPr>
          <p:cNvPicPr>
            <a:picLocks noChangeAspect="1"/>
          </p:cNvPicPr>
          <p:nvPr/>
        </p:nvPicPr>
        <p:blipFill>
          <a:blip r:embed="rId4"/>
          <a:stretch>
            <a:fillRect/>
          </a:stretch>
        </p:blipFill>
        <p:spPr>
          <a:xfrm>
            <a:off x="770011" y="1450330"/>
            <a:ext cx="3986786" cy="2628569"/>
          </a:xfrm>
          <a:prstGeom prst="rect">
            <a:avLst/>
          </a:prstGeom>
        </p:spPr>
      </p:pic>
      <p:sp>
        <p:nvSpPr>
          <p:cNvPr id="10" name="Content Placeholder 4">
            <a:extLst>
              <a:ext uri="{FF2B5EF4-FFF2-40B4-BE49-F238E27FC236}">
                <a16:creationId xmlns:a16="http://schemas.microsoft.com/office/drawing/2014/main" id="{FEECAD38-DB41-614A-47B5-2C3CC7404E51}"/>
              </a:ext>
            </a:extLst>
          </p:cNvPr>
          <p:cNvSpPr txBox="1">
            <a:spLocks/>
          </p:cNvSpPr>
          <p:nvPr/>
        </p:nvSpPr>
        <p:spPr>
          <a:xfrm>
            <a:off x="1001742" y="5029547"/>
            <a:ext cx="3523324" cy="4151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1.35 KM to the coastline</a:t>
            </a:r>
            <a:endParaRPr lang="en-US" sz="1600"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
        <p:nvSpPr>
          <p:cNvPr id="11" name="Content Placeholder 4">
            <a:extLst>
              <a:ext uri="{FF2B5EF4-FFF2-40B4-BE49-F238E27FC236}">
                <a16:creationId xmlns:a16="http://schemas.microsoft.com/office/drawing/2014/main" id="{1C5563BD-FF4D-A00B-4288-5C2163DF3B3D}"/>
              </a:ext>
            </a:extLst>
          </p:cNvPr>
          <p:cNvSpPr txBox="1">
            <a:spLocks/>
          </p:cNvSpPr>
          <p:nvPr/>
        </p:nvSpPr>
        <p:spPr>
          <a:xfrm>
            <a:off x="6677438" y="5029547"/>
            <a:ext cx="3064105" cy="415131"/>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227,75 KM to Los Angeles </a:t>
            </a:r>
            <a:endParaRPr lang="en-US" dirty="0">
              <a:solidFill>
                <a:schemeClr val="accent3">
                  <a:lumMod val="25000"/>
                </a:schemeClr>
              </a:solidFill>
              <a:latin typeface="Abadi"/>
            </a:endParaRPr>
          </a:p>
          <a:p>
            <a:pPr algn="ct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795845"/>
            <a:ext cx="10530113" cy="4229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a:spcBef>
                <a:spcPts val="1400"/>
              </a:spcBef>
            </a:pPr>
            <a:r>
              <a:rPr lang="en-US" sz="2200" dirty="0">
                <a:solidFill>
                  <a:schemeClr val="accent3">
                    <a:lumMod val="25000"/>
                  </a:schemeClr>
                </a:solidFill>
                <a:latin typeface="Abadi" panose="020B0604020104020204" pitchFamily="34" charset="0"/>
              </a:rPr>
              <a:t>Problems we want to find answers</a:t>
            </a:r>
          </a:p>
          <a:p>
            <a:pPr lvl="1">
              <a:spcBef>
                <a:spcPts val="1400"/>
              </a:spcBef>
            </a:pPr>
            <a:r>
              <a:rPr lang="en-US" sz="1800" dirty="0">
                <a:solidFill>
                  <a:schemeClr val="accent3">
                    <a:lumMod val="25000"/>
                  </a:schemeClr>
                </a:solidFill>
                <a:latin typeface="Abadi" panose="020B0604020104020204" pitchFamily="34" charset="0"/>
              </a:rPr>
              <a:t>How can we determine the cost of a launch?</a:t>
            </a:r>
          </a:p>
          <a:p>
            <a:pPr lvl="1">
              <a:spcBef>
                <a:spcPts val="1400"/>
              </a:spcBef>
            </a:pPr>
            <a:r>
              <a:rPr lang="en-US" sz="1800" dirty="0">
                <a:solidFill>
                  <a:schemeClr val="accent3">
                    <a:lumMod val="25000"/>
                  </a:schemeClr>
                </a:solidFill>
                <a:latin typeface="Abadi" panose="020B0604020104020204" pitchFamily="34" charset="0"/>
              </a:rPr>
              <a:t>Can we predict which launches are going to land successfully for reuse?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58292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have been extracted through API and web scraping and exported to csv</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have been collected through two different ways:</a:t>
            </a:r>
          </a:p>
          <a:p>
            <a:pPr>
              <a:lnSpc>
                <a:spcPct val="100000"/>
              </a:lnSpc>
              <a:spcBef>
                <a:spcPts val="1400"/>
              </a:spcBef>
            </a:pPr>
            <a:r>
              <a:rPr lang="en-US" sz="2200" dirty="0">
                <a:solidFill>
                  <a:schemeClr val="accent3">
                    <a:lumMod val="25000"/>
                  </a:schemeClr>
                </a:solidFill>
                <a:latin typeface="Abadi" panose="020B0604020104020204" pitchFamily="34" charset="0"/>
              </a:rPr>
              <a:t>API</a:t>
            </a:r>
          </a:p>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Fluxograma: Processo Alternativo 1">
            <a:extLst>
              <a:ext uri="{FF2B5EF4-FFF2-40B4-BE49-F238E27FC236}">
                <a16:creationId xmlns:a16="http://schemas.microsoft.com/office/drawing/2014/main" id="{1ECF3589-B12A-342C-2DC9-E3A952206764}"/>
              </a:ext>
            </a:extLst>
          </p:cNvPr>
          <p:cNvSpPr/>
          <p:nvPr/>
        </p:nvSpPr>
        <p:spPr>
          <a:xfrm>
            <a:off x="1387080" y="40904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Get Raw Data</a:t>
            </a:r>
            <a:endParaRPr lang="pt-BR" dirty="0">
              <a:latin typeface="Abadi" panose="020B0604020104020204" pitchFamily="34" charset="0"/>
            </a:endParaRPr>
          </a:p>
        </p:txBody>
      </p:sp>
      <p:sp>
        <p:nvSpPr>
          <p:cNvPr id="4" name="Fluxograma: Processo Alternativo 3">
            <a:extLst>
              <a:ext uri="{FF2B5EF4-FFF2-40B4-BE49-F238E27FC236}">
                <a16:creationId xmlns:a16="http://schemas.microsoft.com/office/drawing/2014/main" id="{20A88355-475C-253E-BEDC-66EBCD3C4893}"/>
              </a:ext>
            </a:extLst>
          </p:cNvPr>
          <p:cNvSpPr/>
          <p:nvPr/>
        </p:nvSpPr>
        <p:spPr>
          <a:xfrm>
            <a:off x="4590690" y="4090455"/>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Extract and Refine to a </a:t>
            </a:r>
            <a:r>
              <a:rPr lang="en-US" dirty="0" err="1">
                <a:latin typeface="Abadi" panose="020B0604020104020204" pitchFamily="34" charset="0"/>
              </a:rPr>
              <a:t>Dataframe</a:t>
            </a:r>
            <a:endParaRPr lang="pt-BR" dirty="0">
              <a:latin typeface="Abadi" panose="020B0604020104020204" pitchFamily="34" charset="0"/>
            </a:endParaRPr>
          </a:p>
        </p:txBody>
      </p:sp>
      <p:sp>
        <p:nvSpPr>
          <p:cNvPr id="7" name="Fluxograma: Processo Alternativo 6">
            <a:extLst>
              <a:ext uri="{FF2B5EF4-FFF2-40B4-BE49-F238E27FC236}">
                <a16:creationId xmlns:a16="http://schemas.microsoft.com/office/drawing/2014/main" id="{7B287406-78BD-2176-7FA4-3D24F2683411}"/>
              </a:ext>
            </a:extLst>
          </p:cNvPr>
          <p:cNvSpPr/>
          <p:nvPr/>
        </p:nvSpPr>
        <p:spPr>
          <a:xfrm>
            <a:off x="9030434" y="40904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Export to CSV</a:t>
            </a:r>
            <a:endParaRPr lang="pt-BR" dirty="0">
              <a:latin typeface="Abadi" panose="020B0604020104020204" pitchFamily="34" charset="0"/>
            </a:endParaRPr>
          </a:p>
        </p:txBody>
      </p:sp>
      <p:cxnSp>
        <p:nvCxnSpPr>
          <p:cNvPr id="8" name="Conector de Seta Reta 7">
            <a:extLst>
              <a:ext uri="{FF2B5EF4-FFF2-40B4-BE49-F238E27FC236}">
                <a16:creationId xmlns:a16="http://schemas.microsoft.com/office/drawing/2014/main" id="{AADC40B4-76B7-1C1D-9DA0-14B0A0EDF3CB}"/>
              </a:ext>
            </a:extLst>
          </p:cNvPr>
          <p:cNvCxnSpPr>
            <a:cxnSpLocks/>
            <a:stCxn id="2" idx="3"/>
            <a:endCxn id="4" idx="1"/>
          </p:cNvCxnSpPr>
          <p:nvPr/>
        </p:nvCxnSpPr>
        <p:spPr>
          <a:xfrm flipV="1">
            <a:off x="2953413" y="4450289"/>
            <a:ext cx="1637277" cy="3"/>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11CBC1C2-19AE-DA05-23BE-A2FB63797177}"/>
              </a:ext>
            </a:extLst>
          </p:cNvPr>
          <p:cNvCxnSpPr>
            <a:cxnSpLocks/>
            <a:stCxn id="4" idx="3"/>
            <a:endCxn id="7" idx="1"/>
          </p:cNvCxnSpPr>
          <p:nvPr/>
        </p:nvCxnSpPr>
        <p:spPr>
          <a:xfrm>
            <a:off x="7031471" y="4450289"/>
            <a:ext cx="1998963" cy="3"/>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738" y="1792288"/>
            <a:ext cx="10550523" cy="4206875"/>
          </a:xfrm>
          <a:prstGeom prst="rect">
            <a:avLst/>
          </a:prstGeom>
          <a:ln>
            <a:solidFill>
              <a:srgbClr val="0B49CB"/>
            </a:solidFill>
            <a:prstDash val="dash"/>
          </a:ln>
        </p:spPr>
        <p:txBody>
          <a:bodyPr vert="horz" lIns="91440" tIns="45720" rIns="91440" bIns="45720" rtlCol="0" anchor="t">
            <a:normAutofit/>
          </a:bodyPr>
          <a:lstStyle/>
          <a:p>
            <a:pPr marL="0" indent="0" algn="ctr">
              <a:buNone/>
            </a:pPr>
            <a:endParaRPr lang="en-US" sz="2200" dirty="0">
              <a:solidFill>
                <a:srgbClr val="1C7DDB"/>
              </a:solidFill>
              <a:latin typeface="Abadi"/>
            </a:endParaRPr>
          </a:p>
          <a:p>
            <a:pPr marL="0" indent="0" algn="ctr">
              <a:buNone/>
            </a:pPr>
            <a:endParaRPr lang="en-US" sz="2200" dirty="0">
              <a:solidFill>
                <a:srgbClr val="1C7DDB"/>
              </a:solidFill>
              <a:latin typeface="Abadi"/>
            </a:endParaRPr>
          </a:p>
          <a:p>
            <a:pPr marL="0" indent="0" algn="ctr">
              <a:buNone/>
            </a:pPr>
            <a:endParaRPr lang="en-US" sz="2200" dirty="0">
              <a:solidFill>
                <a:srgbClr val="1C7DDB"/>
              </a:solidFill>
              <a:latin typeface="Abadi"/>
            </a:endParaRPr>
          </a:p>
          <a:p>
            <a:pPr marL="0" indent="0" algn="ctr">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CaixaDeTexto 10">
            <a:extLst>
              <a:ext uri="{FF2B5EF4-FFF2-40B4-BE49-F238E27FC236}">
                <a16:creationId xmlns:a16="http://schemas.microsoft.com/office/drawing/2014/main" id="{58455672-679D-63C3-CAED-EB50E1E94E17}"/>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https://github.com/gfmattos/cr_spacey/blob/main/notebooks/s1-data-collection-api.ipynb</a:t>
            </a:r>
          </a:p>
        </p:txBody>
      </p:sp>
      <p:sp>
        <p:nvSpPr>
          <p:cNvPr id="12" name="Fluxograma: Processo Alternativo 11">
            <a:extLst>
              <a:ext uri="{FF2B5EF4-FFF2-40B4-BE49-F238E27FC236}">
                <a16:creationId xmlns:a16="http://schemas.microsoft.com/office/drawing/2014/main" id="{DBC88C9E-85A4-81F4-AEB7-549D92B6E0C7}"/>
              </a:ext>
            </a:extLst>
          </p:cNvPr>
          <p:cNvSpPr/>
          <p:nvPr/>
        </p:nvSpPr>
        <p:spPr>
          <a:xfrm>
            <a:off x="1251613" y="31760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Request on SpaceX API</a:t>
            </a:r>
            <a:endParaRPr lang="pt-BR" dirty="0">
              <a:latin typeface="Abadi" panose="020B0604020104020204" pitchFamily="34" charset="0"/>
            </a:endParaRPr>
          </a:p>
        </p:txBody>
      </p:sp>
      <p:sp>
        <p:nvSpPr>
          <p:cNvPr id="15" name="Fluxograma: Processo Alternativo 14">
            <a:extLst>
              <a:ext uri="{FF2B5EF4-FFF2-40B4-BE49-F238E27FC236}">
                <a16:creationId xmlns:a16="http://schemas.microsoft.com/office/drawing/2014/main" id="{2EA11681-E24C-F351-B492-E2F419A32723}"/>
              </a:ext>
            </a:extLst>
          </p:cNvPr>
          <p:cNvSpPr/>
          <p:nvPr/>
        </p:nvSpPr>
        <p:spPr>
          <a:xfrm>
            <a:off x="3341953" y="31760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Normalize </a:t>
            </a:r>
            <a:r>
              <a:rPr lang="en-US" dirty="0" err="1">
                <a:latin typeface="Abadi" panose="020B0604020104020204" pitchFamily="34" charset="0"/>
              </a:rPr>
              <a:t>Json</a:t>
            </a:r>
            <a:endParaRPr lang="pt-BR" dirty="0">
              <a:latin typeface="Abadi" panose="020B0604020104020204" pitchFamily="34" charset="0"/>
            </a:endParaRPr>
          </a:p>
        </p:txBody>
      </p:sp>
      <p:sp>
        <p:nvSpPr>
          <p:cNvPr id="16" name="Fluxograma: Processo Alternativo 15">
            <a:extLst>
              <a:ext uri="{FF2B5EF4-FFF2-40B4-BE49-F238E27FC236}">
                <a16:creationId xmlns:a16="http://schemas.microsoft.com/office/drawing/2014/main" id="{7CE7B458-D99A-BDC8-52BD-0FFD0920F448}"/>
              </a:ext>
            </a:extLst>
          </p:cNvPr>
          <p:cNvSpPr/>
          <p:nvPr/>
        </p:nvSpPr>
        <p:spPr>
          <a:xfrm>
            <a:off x="5590586" y="3176057"/>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Extract and Refine </a:t>
            </a:r>
            <a:r>
              <a:rPr lang="en-US" dirty="0" err="1">
                <a:latin typeface="Abadi" panose="020B0604020104020204" pitchFamily="34" charset="0"/>
              </a:rPr>
              <a:t>Dataframe</a:t>
            </a:r>
            <a:endParaRPr lang="pt-BR" dirty="0">
              <a:latin typeface="Abadi" panose="020B0604020104020204" pitchFamily="34" charset="0"/>
            </a:endParaRPr>
          </a:p>
        </p:txBody>
      </p:sp>
      <p:sp>
        <p:nvSpPr>
          <p:cNvPr id="17" name="Fluxograma: Processo Alternativo 16">
            <a:extLst>
              <a:ext uri="{FF2B5EF4-FFF2-40B4-BE49-F238E27FC236}">
                <a16:creationId xmlns:a16="http://schemas.microsoft.com/office/drawing/2014/main" id="{22A65907-4C68-7388-320B-98496FD89A12}"/>
              </a:ext>
            </a:extLst>
          </p:cNvPr>
          <p:cNvSpPr/>
          <p:nvPr/>
        </p:nvSpPr>
        <p:spPr>
          <a:xfrm>
            <a:off x="8894967" y="31760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Export to CSV</a:t>
            </a:r>
            <a:endParaRPr lang="pt-BR" dirty="0">
              <a:latin typeface="Abadi" panose="020B0604020104020204" pitchFamily="34" charset="0"/>
            </a:endParaRPr>
          </a:p>
        </p:txBody>
      </p:sp>
      <p:cxnSp>
        <p:nvCxnSpPr>
          <p:cNvPr id="19" name="Conector de Seta Reta 18">
            <a:extLst>
              <a:ext uri="{FF2B5EF4-FFF2-40B4-BE49-F238E27FC236}">
                <a16:creationId xmlns:a16="http://schemas.microsoft.com/office/drawing/2014/main" id="{E2EA2AEB-CFD8-BDD7-0DC1-B5104341447A}"/>
              </a:ext>
            </a:extLst>
          </p:cNvPr>
          <p:cNvCxnSpPr>
            <a:cxnSpLocks/>
            <a:stCxn id="12" idx="3"/>
            <a:endCxn id="15" idx="1"/>
          </p:cNvCxnSpPr>
          <p:nvPr/>
        </p:nvCxnSpPr>
        <p:spPr>
          <a:xfrm>
            <a:off x="2817946" y="3535892"/>
            <a:ext cx="524007"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87B72CFB-018C-B936-8E66-ECCB69B0F2D5}"/>
              </a:ext>
            </a:extLst>
          </p:cNvPr>
          <p:cNvCxnSpPr>
            <a:cxnSpLocks/>
            <a:stCxn id="15" idx="3"/>
            <a:endCxn id="16" idx="1"/>
          </p:cNvCxnSpPr>
          <p:nvPr/>
        </p:nvCxnSpPr>
        <p:spPr>
          <a:xfrm flipV="1">
            <a:off x="4908286" y="3535891"/>
            <a:ext cx="682300" cy="1"/>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41708B4E-A47F-C60F-96FA-819B5CD6D4E5}"/>
              </a:ext>
            </a:extLst>
          </p:cNvPr>
          <p:cNvCxnSpPr>
            <a:cxnSpLocks/>
            <a:stCxn id="16" idx="3"/>
          </p:cNvCxnSpPr>
          <p:nvPr/>
        </p:nvCxnSpPr>
        <p:spPr>
          <a:xfrm flipV="1">
            <a:off x="8031367" y="3535889"/>
            <a:ext cx="885693" cy="2"/>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855662" y="1792288"/>
            <a:ext cx="105156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CaixaDeTexto 7">
            <a:extLst>
              <a:ext uri="{FF2B5EF4-FFF2-40B4-BE49-F238E27FC236}">
                <a16:creationId xmlns:a16="http://schemas.microsoft.com/office/drawing/2014/main" id="{06618330-D021-6025-AD74-B0BD8FC01690}"/>
              </a:ext>
            </a:extLst>
          </p:cNvPr>
          <p:cNvSpPr txBox="1"/>
          <p:nvPr/>
        </p:nvSpPr>
        <p:spPr>
          <a:xfrm>
            <a:off x="820738" y="6129024"/>
            <a:ext cx="7992533" cy="323165"/>
          </a:xfrm>
          <a:prstGeom prst="rect">
            <a:avLst/>
          </a:prstGeom>
        </p:spPr>
        <p:txBody>
          <a:bodyPr vert="horz" lIns="91440" tIns="45720" rIns="91440" bIns="45720" rtlCol="0" anchor="t">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pt-BR" sz="1200" dirty="0"/>
              <a:t>https://github.com/gfmattos/cr_spacey/blob/main/notebooks/s1-data-collection-webscraping.ipynb</a:t>
            </a:r>
          </a:p>
        </p:txBody>
      </p:sp>
      <p:sp>
        <p:nvSpPr>
          <p:cNvPr id="9" name="Fluxograma: Processo Alternativo 8">
            <a:extLst>
              <a:ext uri="{FF2B5EF4-FFF2-40B4-BE49-F238E27FC236}">
                <a16:creationId xmlns:a16="http://schemas.microsoft.com/office/drawing/2014/main" id="{640B13EF-B850-D53F-4430-D52266516913}"/>
              </a:ext>
            </a:extLst>
          </p:cNvPr>
          <p:cNvSpPr/>
          <p:nvPr/>
        </p:nvSpPr>
        <p:spPr>
          <a:xfrm>
            <a:off x="1183877" y="31760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Create BS Object</a:t>
            </a:r>
            <a:endParaRPr lang="pt-BR" dirty="0">
              <a:latin typeface="Abadi" panose="020B0604020104020204" pitchFamily="34" charset="0"/>
            </a:endParaRPr>
          </a:p>
        </p:txBody>
      </p:sp>
      <p:sp>
        <p:nvSpPr>
          <p:cNvPr id="10" name="Fluxograma: Processo Alternativo 9">
            <a:extLst>
              <a:ext uri="{FF2B5EF4-FFF2-40B4-BE49-F238E27FC236}">
                <a16:creationId xmlns:a16="http://schemas.microsoft.com/office/drawing/2014/main" id="{5F630EBB-9075-522A-F226-0B2AF4581DBC}"/>
              </a:ext>
            </a:extLst>
          </p:cNvPr>
          <p:cNvSpPr/>
          <p:nvPr/>
        </p:nvSpPr>
        <p:spPr>
          <a:xfrm>
            <a:off x="3274217" y="3176058"/>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Parse the HTML from Wikipedia Tables</a:t>
            </a:r>
            <a:endParaRPr lang="pt-BR" dirty="0">
              <a:latin typeface="Abadi" panose="020B0604020104020204" pitchFamily="34" charset="0"/>
            </a:endParaRPr>
          </a:p>
        </p:txBody>
      </p:sp>
      <p:sp>
        <p:nvSpPr>
          <p:cNvPr id="12" name="Fluxograma: Processo Alternativo 11">
            <a:extLst>
              <a:ext uri="{FF2B5EF4-FFF2-40B4-BE49-F238E27FC236}">
                <a16:creationId xmlns:a16="http://schemas.microsoft.com/office/drawing/2014/main" id="{FDEB2EE9-DCAB-39EE-DE67-D6E8941D3145}"/>
              </a:ext>
            </a:extLst>
          </p:cNvPr>
          <p:cNvSpPr/>
          <p:nvPr/>
        </p:nvSpPr>
        <p:spPr>
          <a:xfrm>
            <a:off x="6200183" y="3176057"/>
            <a:ext cx="2440781"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Extract and Refine Data</a:t>
            </a:r>
            <a:endParaRPr lang="pt-BR" dirty="0">
              <a:latin typeface="Abadi" panose="020B0604020104020204" pitchFamily="34" charset="0"/>
            </a:endParaRPr>
          </a:p>
        </p:txBody>
      </p:sp>
      <p:sp>
        <p:nvSpPr>
          <p:cNvPr id="13" name="Fluxograma: Processo Alternativo 12">
            <a:extLst>
              <a:ext uri="{FF2B5EF4-FFF2-40B4-BE49-F238E27FC236}">
                <a16:creationId xmlns:a16="http://schemas.microsoft.com/office/drawing/2014/main" id="{C53A35ED-8772-5DC6-4648-AF2CB7C356EA}"/>
              </a:ext>
            </a:extLst>
          </p:cNvPr>
          <p:cNvSpPr/>
          <p:nvPr/>
        </p:nvSpPr>
        <p:spPr>
          <a:xfrm>
            <a:off x="9504564" y="3176058"/>
            <a:ext cx="1566333" cy="719667"/>
          </a:xfrm>
          <a:prstGeom prst="flowChartAlternateProcess">
            <a:avLst/>
          </a:prstGeom>
          <a:solidFill>
            <a:srgbClr val="1C7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Export to CSV</a:t>
            </a:r>
            <a:endParaRPr lang="pt-BR" dirty="0">
              <a:latin typeface="Abadi" panose="020B0604020104020204" pitchFamily="34" charset="0"/>
            </a:endParaRPr>
          </a:p>
        </p:txBody>
      </p:sp>
      <p:cxnSp>
        <p:nvCxnSpPr>
          <p:cNvPr id="14" name="Conector de Seta Reta 13">
            <a:extLst>
              <a:ext uri="{FF2B5EF4-FFF2-40B4-BE49-F238E27FC236}">
                <a16:creationId xmlns:a16="http://schemas.microsoft.com/office/drawing/2014/main" id="{F6581315-97A4-7095-DE93-4A5037B323D5}"/>
              </a:ext>
            </a:extLst>
          </p:cNvPr>
          <p:cNvCxnSpPr>
            <a:cxnSpLocks/>
            <a:stCxn id="9" idx="3"/>
            <a:endCxn id="10" idx="1"/>
          </p:cNvCxnSpPr>
          <p:nvPr/>
        </p:nvCxnSpPr>
        <p:spPr>
          <a:xfrm>
            <a:off x="2750210" y="3535892"/>
            <a:ext cx="524007" cy="0"/>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9769A7D2-C4E5-0E68-D084-3707B30D6E30}"/>
              </a:ext>
            </a:extLst>
          </p:cNvPr>
          <p:cNvCxnSpPr>
            <a:cxnSpLocks/>
            <a:stCxn id="10" idx="3"/>
            <a:endCxn id="12" idx="1"/>
          </p:cNvCxnSpPr>
          <p:nvPr/>
        </p:nvCxnSpPr>
        <p:spPr>
          <a:xfrm flipV="1">
            <a:off x="5714998" y="3535891"/>
            <a:ext cx="485185" cy="1"/>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680F982A-08A9-1FD6-40A3-6D77786A4464}"/>
              </a:ext>
            </a:extLst>
          </p:cNvPr>
          <p:cNvCxnSpPr>
            <a:cxnSpLocks/>
            <a:stCxn id="12" idx="3"/>
          </p:cNvCxnSpPr>
          <p:nvPr/>
        </p:nvCxnSpPr>
        <p:spPr>
          <a:xfrm flipV="1">
            <a:off x="8640964" y="3535889"/>
            <a:ext cx="885693" cy="2"/>
          </a:xfrm>
          <a:prstGeom prst="straightConnector1">
            <a:avLst/>
          </a:prstGeom>
          <a:ln w="28575">
            <a:solidFill>
              <a:srgbClr val="14557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985</TotalTime>
  <Words>1111</Words>
  <Application>Microsoft Office PowerPoint</Application>
  <PresentationFormat>Widescreen</PresentationFormat>
  <Paragraphs>198</Paragraphs>
  <Slides>47</Slides>
  <Notes>4</Notes>
  <HiddenSlides>2</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47</vt:i4>
      </vt:variant>
    </vt:vector>
  </HeadingPairs>
  <TitlesOfParts>
    <vt:vector size="55" baseType="lpstr">
      <vt:lpstr>Abadi</vt:lpstr>
      <vt:lpstr>Arial</vt:lpstr>
      <vt:lpstr>Calibri</vt:lpstr>
      <vt:lpstr>Calibri Light</vt:lpstr>
      <vt:lpstr>Consolas</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Guilherme Mattos</cp:lastModifiedBy>
  <cp:revision>206</cp:revision>
  <dcterms:created xsi:type="dcterms:W3CDTF">2021-04-29T18:58:34Z</dcterms:created>
  <dcterms:modified xsi:type="dcterms:W3CDTF">2022-09-01T14:15:15Z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